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0" r:id="rId4"/>
    <p:sldId id="259" r:id="rId5"/>
    <p:sldId id="261" r:id="rId6"/>
    <p:sldId id="262" r:id="rId7"/>
    <p:sldId id="266" r:id="rId8"/>
    <p:sldId id="267" r:id="rId9"/>
    <p:sldId id="263" r:id="rId10"/>
    <p:sldId id="264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6A03E-81C7-40E4-A85D-8E7F791012A5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F24E8-170D-4CBA-83E2-E0C09E823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20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780296" y="7915862"/>
            <a:ext cx="6242302" cy="7499222"/>
          </a:xfrm>
          <a:prstGeom prst="rect">
            <a:avLst/>
          </a:prstGeom>
        </p:spPr>
        <p:txBody>
          <a:bodyPr spcFirstLastPara="1" wrap="square" lIns="115648" tIns="115648" rIns="115648" bIns="115648" anchor="t" anchorCtr="0">
            <a:noAutofit/>
          </a:bodyPr>
          <a:lstStyle/>
          <a:p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54175" y="1250950"/>
            <a:ext cx="11110913" cy="6251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-27574" y="4247566"/>
            <a:ext cx="8317149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IN" sz="6600" spc="0" dirty="0"/>
              <a:t>Network Routing </a:t>
            </a:r>
            <a:r>
              <a:rPr lang="en-IN" sz="6600" spc="0" dirty="0" err="1"/>
              <a:t>Table</a:t>
            </a:r>
            <a:r>
              <a:rPr lang="en-IN" sz="2400" spc="0" dirty="0" err="1"/>
              <a:t>Using</a:t>
            </a:r>
            <a:r>
              <a:rPr lang="en-IN" sz="2400" spc="0" dirty="0"/>
              <a:t> Graphs</a:t>
            </a:r>
            <a:endParaRPr sz="6600" spc="0"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68216" y="5202943"/>
            <a:ext cx="9249766" cy="180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00" dirty="0"/>
              <a:t>Akash Murthy			[PES2201800</a:t>
            </a:r>
            <a:r>
              <a:rPr lang="en-US" sz="2300" b="1" dirty="0"/>
              <a:t>266</a:t>
            </a:r>
            <a:r>
              <a:rPr lang="en-US" sz="2300" dirty="0"/>
              <a:t>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00" dirty="0"/>
              <a:t>Reshma P Roy			[PES2201800</a:t>
            </a:r>
            <a:r>
              <a:rPr lang="en-US" sz="2300" b="1" dirty="0"/>
              <a:t>039</a:t>
            </a:r>
            <a:r>
              <a:rPr lang="en-US" sz="2300" dirty="0"/>
              <a:t>]</a:t>
            </a:r>
          </a:p>
        </p:txBody>
      </p:sp>
      <p:pic>
        <p:nvPicPr>
          <p:cNvPr id="95" name="Google Shape;9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054" y="4755238"/>
            <a:ext cx="1297125" cy="12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 l="22948" t="41819" r="5872" b="37317"/>
          <a:stretch/>
        </p:blipFill>
        <p:spPr>
          <a:xfrm>
            <a:off x="10148454" y="6050479"/>
            <a:ext cx="1754325" cy="20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7;p1">
            <a:extLst>
              <a:ext uri="{FF2B5EF4-FFF2-40B4-BE49-F238E27FC236}">
                <a16:creationId xmlns:a16="http://schemas.microsoft.com/office/drawing/2014/main" id="{12A3FCA2-7122-47FD-BC07-FE379E02FC63}"/>
              </a:ext>
            </a:extLst>
          </p:cNvPr>
          <p:cNvSpPr txBox="1"/>
          <p:nvPr/>
        </p:nvSpPr>
        <p:spPr>
          <a:xfrm>
            <a:off x="9839627" y="6179967"/>
            <a:ext cx="25563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Dept. Of Science &amp; Humanities </a:t>
            </a:r>
            <a:endParaRPr sz="1400" kern="0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B9220-E71D-4357-B97C-99F6C13AE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993" y="4731334"/>
            <a:ext cx="1899648" cy="1424738"/>
          </a:xfrm>
          <a:prstGeom prst="rect">
            <a:avLst/>
          </a:prstGeom>
        </p:spPr>
      </p:pic>
      <p:pic>
        <p:nvPicPr>
          <p:cNvPr id="5" name="Picture 6" descr="Image result for C coding png&quot;">
            <a:extLst>
              <a:ext uri="{FF2B5EF4-FFF2-40B4-BE49-F238E27FC236}">
                <a16:creationId xmlns:a16="http://schemas.microsoft.com/office/drawing/2014/main" id="{5BF568B9-CDFD-4E58-A9CC-BED89EAAC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0" b="3330"/>
          <a:stretch/>
        </p:blipFill>
        <p:spPr bwMode="auto">
          <a:xfrm>
            <a:off x="8535369" y="6059322"/>
            <a:ext cx="1490455" cy="19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ultiple componenr graph&quot;">
            <a:extLst>
              <a:ext uri="{FF2B5EF4-FFF2-40B4-BE49-F238E27FC236}">
                <a16:creationId xmlns:a16="http://schemas.microsoft.com/office/drawing/2014/main" id="{94F8BC89-7B21-4981-98B4-DE2932A85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254" y="2661920"/>
            <a:ext cx="4709746" cy="408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178BD3-E194-488E-9C39-E1D96017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defects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BC8C8-E4D6-463A-857F-33A2C6DD9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458126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Program does not work with multiple component graphs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Error handling is in place to check for the same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Adding new edges with pre-existing edges causes devices to be reset with node being connected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Hence Routers design needs to be added first then devices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220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6AFD-CB79-478D-B775-953669CC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22F11-C310-4FEC-8190-8B3A02D4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122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12E-DED2-436D-B2B3-90AA2EC6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8ACFF-FC35-4B59-9EC6-28DA094BC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2" descr="Image result for Rick and morty png&quot;">
            <a:extLst>
              <a:ext uri="{FF2B5EF4-FFF2-40B4-BE49-F238E27FC236}">
                <a16:creationId xmlns:a16="http://schemas.microsoft.com/office/drawing/2014/main" id="{BAFB9334-F87B-4C5B-9C06-5606B89D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933" y="2722831"/>
            <a:ext cx="5320201" cy="413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0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23D8-6A29-4A02-AE58-A1C93276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543DC-B146-4F4A-8747-D859E8DE5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r>
              <a:rPr lang="en-US" dirty="0"/>
              <a:t>Program to handle routing table (network related) using the relevant data structures</a:t>
            </a:r>
          </a:p>
          <a:p>
            <a:r>
              <a:rPr lang="en-US" dirty="0"/>
              <a:t>A routing table contains necessary information to forward data packets through a network of routers along the best path from origin to destination.</a:t>
            </a:r>
            <a:endParaRPr lang="en-IN" dirty="0"/>
          </a:p>
        </p:txBody>
      </p:sp>
      <p:pic>
        <p:nvPicPr>
          <p:cNvPr id="1026" name="Picture 2" descr="Image result for routing table network&quot;">
            <a:extLst>
              <a:ext uri="{FF2B5EF4-FFF2-40B4-BE49-F238E27FC236}">
                <a16:creationId xmlns:a16="http://schemas.microsoft.com/office/drawing/2014/main" id="{E4463BBB-7EFE-49C6-9D11-DC12489A4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2" b="53099"/>
          <a:stretch/>
        </p:blipFill>
        <p:spPr bwMode="auto">
          <a:xfrm>
            <a:off x="1177224" y="3651817"/>
            <a:ext cx="5210583" cy="28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1A09A8-1A47-43F3-9905-66FA1920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03" y="3651817"/>
            <a:ext cx="4962754" cy="25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AD0-9924-4ADC-A057-59D5A6C3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Structures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66733-2969-4741-B17C-FD501394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Graphs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Router Nodes (A, B, C, D, E &amp; F)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Linked List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Devices (Blue Boxes)</a:t>
            </a:r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6E12F-EFFE-479D-BF93-052FA2D2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732" y="1567052"/>
            <a:ext cx="4336282" cy="2752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8E6036-9EE7-4AB0-B5DC-5F5B11F31121}"/>
              </a:ext>
            </a:extLst>
          </p:cNvPr>
          <p:cNvSpPr/>
          <p:nvPr/>
        </p:nvSpPr>
        <p:spPr>
          <a:xfrm>
            <a:off x="8396654" y="5887680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08759BB-DF38-4047-A40A-F6D163F95B8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41776" y="6013937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21F0F7A-C80B-4FF9-8C29-5861035A4D59}"/>
              </a:ext>
            </a:extLst>
          </p:cNvPr>
          <p:cNvSpPr/>
          <p:nvPr/>
        </p:nvSpPr>
        <p:spPr>
          <a:xfrm>
            <a:off x="9214337" y="5887680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0947DBC-C48D-4134-870A-0C78EEC3DF1F}"/>
              </a:ext>
            </a:extLst>
          </p:cNvPr>
          <p:cNvCxnSpPr>
            <a:cxnSpLocks/>
          </p:cNvCxnSpPr>
          <p:nvPr/>
        </p:nvCxnSpPr>
        <p:spPr>
          <a:xfrm flipV="1">
            <a:off x="9759459" y="6013937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9905652-6AEC-458E-8339-39897BD08532}"/>
              </a:ext>
            </a:extLst>
          </p:cNvPr>
          <p:cNvSpPr/>
          <p:nvPr/>
        </p:nvSpPr>
        <p:spPr>
          <a:xfrm>
            <a:off x="10032020" y="5887680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66FCF76-21BD-4074-B2AD-E284F89A6001}"/>
              </a:ext>
            </a:extLst>
          </p:cNvPr>
          <p:cNvCxnSpPr>
            <a:cxnSpLocks/>
          </p:cNvCxnSpPr>
          <p:nvPr/>
        </p:nvCxnSpPr>
        <p:spPr>
          <a:xfrm flipV="1">
            <a:off x="10577142" y="6013937"/>
            <a:ext cx="272561" cy="1"/>
          </a:xfrm>
          <a:prstGeom prst="bentConnector3">
            <a:avLst>
              <a:gd name="adj1" fmla="val 50000"/>
            </a:avLst>
          </a:prstGeom>
          <a:ln>
            <a:headEnd w="lg" len="lg"/>
            <a:tailEnd type="stealth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BCB71-2CF4-4757-8343-1D5B32F1794E}"/>
              </a:ext>
            </a:extLst>
          </p:cNvPr>
          <p:cNvSpPr/>
          <p:nvPr/>
        </p:nvSpPr>
        <p:spPr>
          <a:xfrm>
            <a:off x="10849703" y="5887680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8C6EEFB-516E-4C4F-9E97-9D67F74BDC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43695" y="4343399"/>
            <a:ext cx="2338753" cy="1002324"/>
          </a:xfrm>
          <a:prstGeom prst="bentConnector3">
            <a:avLst>
              <a:gd name="adj1" fmla="val 100376"/>
            </a:avLst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BB943D-1DE7-497F-B0EC-4CD135165D36}"/>
              </a:ext>
            </a:extLst>
          </p:cNvPr>
          <p:cNvSpPr/>
          <p:nvPr/>
        </p:nvSpPr>
        <p:spPr>
          <a:xfrm>
            <a:off x="8396655" y="5887681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698FDEF-39F8-4FBF-ACE5-0EAE30731FF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941777" y="6013938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5388-48A7-4385-9CA2-12D925D11FF6}"/>
              </a:ext>
            </a:extLst>
          </p:cNvPr>
          <p:cNvSpPr/>
          <p:nvPr/>
        </p:nvSpPr>
        <p:spPr>
          <a:xfrm>
            <a:off x="9214338" y="5887681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0FD7BFC-F99B-493A-922B-F5DB989EB942}"/>
              </a:ext>
            </a:extLst>
          </p:cNvPr>
          <p:cNvCxnSpPr>
            <a:cxnSpLocks/>
          </p:cNvCxnSpPr>
          <p:nvPr/>
        </p:nvCxnSpPr>
        <p:spPr>
          <a:xfrm flipV="1">
            <a:off x="9759460" y="6013938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586820-C491-4985-8AF6-C9043ADA6328}"/>
              </a:ext>
            </a:extLst>
          </p:cNvPr>
          <p:cNvSpPr/>
          <p:nvPr/>
        </p:nvSpPr>
        <p:spPr>
          <a:xfrm>
            <a:off x="10032021" y="5887681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BCFC301-17AC-4CE7-BA66-43394E9DD594}"/>
              </a:ext>
            </a:extLst>
          </p:cNvPr>
          <p:cNvCxnSpPr>
            <a:cxnSpLocks/>
          </p:cNvCxnSpPr>
          <p:nvPr/>
        </p:nvCxnSpPr>
        <p:spPr>
          <a:xfrm flipV="1">
            <a:off x="10577143" y="6013938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544E8E3-61E7-41E9-9526-1C9CC0BA6662}"/>
              </a:ext>
            </a:extLst>
          </p:cNvPr>
          <p:cNvSpPr/>
          <p:nvPr/>
        </p:nvSpPr>
        <p:spPr>
          <a:xfrm>
            <a:off x="10849704" y="5887681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29C249D-EDC0-4620-A2A5-0E1FFDB8A61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85013" y="1508365"/>
            <a:ext cx="1027734" cy="334106"/>
          </a:xfrm>
          <a:prstGeom prst="bentConnector3">
            <a:avLst>
              <a:gd name="adj1" fmla="val 100475"/>
            </a:avLst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CE6D6D7-87C5-447C-A79A-9A920D01CCA3}"/>
              </a:ext>
            </a:extLst>
          </p:cNvPr>
          <p:cNvSpPr/>
          <p:nvPr/>
        </p:nvSpPr>
        <p:spPr>
          <a:xfrm>
            <a:off x="8765933" y="1035292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9C7F9C7-B399-4F2E-A118-EB99FD3B131B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9311055" y="1161549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7BA506F-3C73-4FDC-8814-DA53D96F8505}"/>
              </a:ext>
            </a:extLst>
          </p:cNvPr>
          <p:cNvSpPr/>
          <p:nvPr/>
        </p:nvSpPr>
        <p:spPr>
          <a:xfrm>
            <a:off x="9583616" y="1035292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793F6B8-FE4D-4892-A2F2-3E61BDFBBF7A}"/>
              </a:ext>
            </a:extLst>
          </p:cNvPr>
          <p:cNvCxnSpPr>
            <a:cxnSpLocks/>
          </p:cNvCxnSpPr>
          <p:nvPr/>
        </p:nvCxnSpPr>
        <p:spPr>
          <a:xfrm flipV="1">
            <a:off x="10128738" y="1161549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D22455F-B834-4842-8DFC-E932D255AD4D}"/>
              </a:ext>
            </a:extLst>
          </p:cNvPr>
          <p:cNvSpPr/>
          <p:nvPr/>
        </p:nvSpPr>
        <p:spPr>
          <a:xfrm>
            <a:off x="10401299" y="1035292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7FF2E94-4E4C-42CF-851C-1941942BBD67}"/>
              </a:ext>
            </a:extLst>
          </p:cNvPr>
          <p:cNvCxnSpPr>
            <a:cxnSpLocks/>
          </p:cNvCxnSpPr>
          <p:nvPr/>
        </p:nvCxnSpPr>
        <p:spPr>
          <a:xfrm flipV="1">
            <a:off x="10946421" y="1161549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2851559-9767-4604-9A05-F9D378AB7F54}"/>
              </a:ext>
            </a:extLst>
          </p:cNvPr>
          <p:cNvSpPr/>
          <p:nvPr/>
        </p:nvSpPr>
        <p:spPr>
          <a:xfrm>
            <a:off x="11218982" y="1035292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E7197CB-52FB-4819-9783-DAE831DC2F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36421" y="4405953"/>
            <a:ext cx="494389" cy="228603"/>
          </a:xfrm>
          <a:prstGeom prst="bentConnector3">
            <a:avLst>
              <a:gd name="adj1" fmla="val 99796"/>
            </a:avLst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7C5F84A-0EC9-48CD-8778-E29A07F99458}"/>
              </a:ext>
            </a:extLst>
          </p:cNvPr>
          <p:cNvSpPr/>
          <p:nvPr/>
        </p:nvSpPr>
        <p:spPr>
          <a:xfrm>
            <a:off x="9697917" y="4641191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14BF9A-26EA-4EF0-A7F4-01C7FE317D1A}"/>
              </a:ext>
            </a:extLst>
          </p:cNvPr>
          <p:cNvCxnSpPr>
            <a:cxnSpLocks/>
          </p:cNvCxnSpPr>
          <p:nvPr/>
        </p:nvCxnSpPr>
        <p:spPr>
          <a:xfrm flipV="1">
            <a:off x="11043138" y="4767448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709BF-83EF-4C38-8B1B-A4ECE6BCFEE4}"/>
              </a:ext>
            </a:extLst>
          </p:cNvPr>
          <p:cNvSpPr/>
          <p:nvPr/>
        </p:nvSpPr>
        <p:spPr>
          <a:xfrm>
            <a:off x="11315699" y="4641191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9D1E992-D614-4ED2-8E7C-A874A0FC1FB8}"/>
              </a:ext>
            </a:extLst>
          </p:cNvPr>
          <p:cNvCxnSpPr>
            <a:cxnSpLocks/>
          </p:cNvCxnSpPr>
          <p:nvPr/>
        </p:nvCxnSpPr>
        <p:spPr>
          <a:xfrm flipV="1">
            <a:off x="10238642" y="4767448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002D7B-EDCE-4BD0-AC0B-3504806A4BC5}"/>
              </a:ext>
            </a:extLst>
          </p:cNvPr>
          <p:cNvSpPr/>
          <p:nvPr/>
        </p:nvSpPr>
        <p:spPr>
          <a:xfrm>
            <a:off x="10511203" y="4641191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85B7975-D6B3-421A-9438-4207D42F1912}"/>
              </a:ext>
            </a:extLst>
          </p:cNvPr>
          <p:cNvCxnSpPr>
            <a:cxnSpLocks/>
            <a:endCxn id="35" idx="1"/>
          </p:cNvCxnSpPr>
          <p:nvPr/>
        </p:nvCxnSpPr>
        <p:spPr>
          <a:xfrm rot="16200000" flipH="1">
            <a:off x="8342120" y="4188027"/>
            <a:ext cx="2052160" cy="712173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5D5C50C-64EA-4393-8A1E-3BE9F753668E}"/>
              </a:ext>
            </a:extLst>
          </p:cNvPr>
          <p:cNvSpPr/>
          <p:nvPr/>
        </p:nvSpPr>
        <p:spPr>
          <a:xfrm>
            <a:off x="9724287" y="5443936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C8F8953-189C-4D6F-ACAA-A518678B7B18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10876405" y="3372223"/>
            <a:ext cx="509312" cy="369275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6B857CA-4764-4033-9812-B5CD8CF08459}"/>
              </a:ext>
            </a:extLst>
          </p:cNvPr>
          <p:cNvSpPr/>
          <p:nvPr/>
        </p:nvSpPr>
        <p:spPr>
          <a:xfrm>
            <a:off x="11315699" y="3685259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3DF99E4-E752-454D-B6C7-4E1D6BC77EEE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128740" y="1717895"/>
            <a:ext cx="1090242" cy="2992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2AED004-432D-4E81-B347-1A849469F637}"/>
              </a:ext>
            </a:extLst>
          </p:cNvPr>
          <p:cNvSpPr/>
          <p:nvPr/>
        </p:nvSpPr>
        <p:spPr>
          <a:xfrm>
            <a:off x="11218982" y="1890871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12722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4BAE-A20F-4765-8D6A-A8BFA804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 to problem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2E724-3461-416E-B4E7-AE480A5BC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6185560" cy="45973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Devices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IP address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Sub net masks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Interface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Usage of </a:t>
            </a:r>
            <a:r>
              <a:rPr lang="en-US" sz="2400" b="1" dirty="0"/>
              <a:t>Dijkstra's Algorithm</a:t>
            </a:r>
            <a:r>
              <a:rPr lang="en-US" sz="24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to find the shortest path between two clients or routers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Usage of </a:t>
            </a:r>
            <a:r>
              <a:rPr lang="en-US" sz="2400" b="1" dirty="0"/>
              <a:t>Depth First Search Algorithm</a:t>
            </a:r>
            <a:r>
              <a:rPr lang="en-US" sz="24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to find devices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750DA-2237-49FD-8C22-FCB0A93E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732" y="1567052"/>
            <a:ext cx="4336282" cy="27527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50639E-A9E5-485B-BDC3-7AAC04D3FE23}"/>
              </a:ext>
            </a:extLst>
          </p:cNvPr>
          <p:cNvSpPr/>
          <p:nvPr/>
        </p:nvSpPr>
        <p:spPr>
          <a:xfrm>
            <a:off x="8396654" y="5887680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4EFF0A3-6D9A-44C7-B815-1BD29BCCC2C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8941776" y="6013937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41050D2-4684-4F8F-9C67-E41B4FDDE910}"/>
              </a:ext>
            </a:extLst>
          </p:cNvPr>
          <p:cNvSpPr/>
          <p:nvPr/>
        </p:nvSpPr>
        <p:spPr>
          <a:xfrm>
            <a:off x="9214337" y="5887680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84B3DE0-F24B-412A-A977-CDF907CB0665}"/>
              </a:ext>
            </a:extLst>
          </p:cNvPr>
          <p:cNvCxnSpPr>
            <a:cxnSpLocks/>
          </p:cNvCxnSpPr>
          <p:nvPr/>
        </p:nvCxnSpPr>
        <p:spPr>
          <a:xfrm flipV="1">
            <a:off x="9759459" y="6013937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183458A-40C0-46A5-AF29-0BA33A1B430E}"/>
              </a:ext>
            </a:extLst>
          </p:cNvPr>
          <p:cNvSpPr/>
          <p:nvPr/>
        </p:nvSpPr>
        <p:spPr>
          <a:xfrm>
            <a:off x="10032020" y="5887680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5C40BBD-0A14-4738-A878-B1C31AAADA2F}"/>
              </a:ext>
            </a:extLst>
          </p:cNvPr>
          <p:cNvCxnSpPr>
            <a:cxnSpLocks/>
          </p:cNvCxnSpPr>
          <p:nvPr/>
        </p:nvCxnSpPr>
        <p:spPr>
          <a:xfrm flipV="1">
            <a:off x="10577142" y="6013937"/>
            <a:ext cx="272561" cy="1"/>
          </a:xfrm>
          <a:prstGeom prst="bentConnector3">
            <a:avLst>
              <a:gd name="adj1" fmla="val 50000"/>
            </a:avLst>
          </a:prstGeom>
          <a:ln>
            <a:headEnd w="lg" len="lg"/>
            <a:tailEnd type="stealth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385802-4708-4970-A725-6A2EDAA8D024}"/>
              </a:ext>
            </a:extLst>
          </p:cNvPr>
          <p:cNvSpPr/>
          <p:nvPr/>
        </p:nvSpPr>
        <p:spPr>
          <a:xfrm>
            <a:off x="10849703" y="5887680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5C30FA6-0783-46B4-A6CA-A3E6F0EE4E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43695" y="4343399"/>
            <a:ext cx="2338753" cy="1002324"/>
          </a:xfrm>
          <a:prstGeom prst="bentConnector3">
            <a:avLst>
              <a:gd name="adj1" fmla="val 100376"/>
            </a:avLst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BBEC7D3-1CE0-4D18-8F5C-49904F3E1855}"/>
              </a:ext>
            </a:extLst>
          </p:cNvPr>
          <p:cNvSpPr/>
          <p:nvPr/>
        </p:nvSpPr>
        <p:spPr>
          <a:xfrm>
            <a:off x="8396655" y="5887681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FFFCCFF-0DA7-43BF-84EB-6066B94F6F2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8941777" y="6013938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1F09811-D653-4107-8BA0-B073DFDBC369}"/>
              </a:ext>
            </a:extLst>
          </p:cNvPr>
          <p:cNvSpPr/>
          <p:nvPr/>
        </p:nvSpPr>
        <p:spPr>
          <a:xfrm>
            <a:off x="9214338" y="5887681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2E59FE7-4B90-4F3F-9B91-F49DF6C08095}"/>
              </a:ext>
            </a:extLst>
          </p:cNvPr>
          <p:cNvCxnSpPr>
            <a:cxnSpLocks/>
          </p:cNvCxnSpPr>
          <p:nvPr/>
        </p:nvCxnSpPr>
        <p:spPr>
          <a:xfrm flipV="1">
            <a:off x="9759460" y="6013938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9F8BBCF-2BA8-4715-9FA7-53CE59D22ABB}"/>
              </a:ext>
            </a:extLst>
          </p:cNvPr>
          <p:cNvSpPr/>
          <p:nvPr/>
        </p:nvSpPr>
        <p:spPr>
          <a:xfrm>
            <a:off x="10032021" y="5887681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284CED4-8F09-484E-86B0-666B8E799BDE}"/>
              </a:ext>
            </a:extLst>
          </p:cNvPr>
          <p:cNvCxnSpPr>
            <a:cxnSpLocks/>
          </p:cNvCxnSpPr>
          <p:nvPr/>
        </p:nvCxnSpPr>
        <p:spPr>
          <a:xfrm flipV="1">
            <a:off x="10577143" y="6013938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9CE37D4-131B-4F57-B50F-2F26E3E9D695}"/>
              </a:ext>
            </a:extLst>
          </p:cNvPr>
          <p:cNvSpPr/>
          <p:nvPr/>
        </p:nvSpPr>
        <p:spPr>
          <a:xfrm>
            <a:off x="10849704" y="5887681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5B8A812-5DDA-45DE-AED2-58A967E761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85013" y="1508365"/>
            <a:ext cx="1027734" cy="334106"/>
          </a:xfrm>
          <a:prstGeom prst="bentConnector3">
            <a:avLst>
              <a:gd name="adj1" fmla="val 100475"/>
            </a:avLst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B34ACC6-1E59-4887-9725-7910142B6759}"/>
              </a:ext>
            </a:extLst>
          </p:cNvPr>
          <p:cNvSpPr/>
          <p:nvPr/>
        </p:nvSpPr>
        <p:spPr>
          <a:xfrm>
            <a:off x="8765933" y="1035292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64CC5CA-CD94-4B72-9FB3-9618329EE860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9311055" y="1161549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0C8BFA-F34E-4208-B9E1-7E23D3FFB16C}"/>
              </a:ext>
            </a:extLst>
          </p:cNvPr>
          <p:cNvSpPr/>
          <p:nvPr/>
        </p:nvSpPr>
        <p:spPr>
          <a:xfrm>
            <a:off x="9583616" y="1035292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2230778-8CA9-4495-8FDC-BA33C5D5E93F}"/>
              </a:ext>
            </a:extLst>
          </p:cNvPr>
          <p:cNvCxnSpPr>
            <a:cxnSpLocks/>
          </p:cNvCxnSpPr>
          <p:nvPr/>
        </p:nvCxnSpPr>
        <p:spPr>
          <a:xfrm flipV="1">
            <a:off x="10128738" y="1161549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2797781-CBAD-443D-8885-C1F5074C55C9}"/>
              </a:ext>
            </a:extLst>
          </p:cNvPr>
          <p:cNvSpPr/>
          <p:nvPr/>
        </p:nvSpPr>
        <p:spPr>
          <a:xfrm>
            <a:off x="10401299" y="1035292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0C48ED8-AE4F-44C4-B728-54499D552D35}"/>
              </a:ext>
            </a:extLst>
          </p:cNvPr>
          <p:cNvCxnSpPr>
            <a:cxnSpLocks/>
          </p:cNvCxnSpPr>
          <p:nvPr/>
        </p:nvCxnSpPr>
        <p:spPr>
          <a:xfrm flipV="1">
            <a:off x="10946421" y="1161549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F52B79A-B8DC-4C44-9027-ED94225B4B84}"/>
              </a:ext>
            </a:extLst>
          </p:cNvPr>
          <p:cNvSpPr/>
          <p:nvPr/>
        </p:nvSpPr>
        <p:spPr>
          <a:xfrm>
            <a:off x="11218982" y="1035292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31A8E6B3-4131-4825-95FC-BD8455925D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36421" y="4405953"/>
            <a:ext cx="494389" cy="228603"/>
          </a:xfrm>
          <a:prstGeom prst="bentConnector3">
            <a:avLst>
              <a:gd name="adj1" fmla="val 99796"/>
            </a:avLst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2ADDC7C-AF09-4589-9604-D47FD0308553}"/>
              </a:ext>
            </a:extLst>
          </p:cNvPr>
          <p:cNvSpPr/>
          <p:nvPr/>
        </p:nvSpPr>
        <p:spPr>
          <a:xfrm>
            <a:off x="9697917" y="4641191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AF7E8BBB-CB58-4F69-8C05-952AA5BCBFAD}"/>
              </a:ext>
            </a:extLst>
          </p:cNvPr>
          <p:cNvCxnSpPr>
            <a:cxnSpLocks/>
          </p:cNvCxnSpPr>
          <p:nvPr/>
        </p:nvCxnSpPr>
        <p:spPr>
          <a:xfrm flipV="1">
            <a:off x="11043138" y="4767448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207B062C-35B0-44E3-BBE4-B8AF81E6A32F}"/>
              </a:ext>
            </a:extLst>
          </p:cNvPr>
          <p:cNvSpPr/>
          <p:nvPr/>
        </p:nvSpPr>
        <p:spPr>
          <a:xfrm>
            <a:off x="11315699" y="4641191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8D798C65-79A4-40C7-9D9E-1853F4E2E046}"/>
              </a:ext>
            </a:extLst>
          </p:cNvPr>
          <p:cNvCxnSpPr>
            <a:cxnSpLocks/>
          </p:cNvCxnSpPr>
          <p:nvPr/>
        </p:nvCxnSpPr>
        <p:spPr>
          <a:xfrm flipV="1">
            <a:off x="10238642" y="4767448"/>
            <a:ext cx="27256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D8BAA35-57D3-4CAB-9D4E-2B0987E1A551}"/>
              </a:ext>
            </a:extLst>
          </p:cNvPr>
          <p:cNvSpPr/>
          <p:nvPr/>
        </p:nvSpPr>
        <p:spPr>
          <a:xfrm>
            <a:off x="10511203" y="4641191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C520651F-D107-4ABD-A6E0-E4CC55CD1CDF}"/>
              </a:ext>
            </a:extLst>
          </p:cNvPr>
          <p:cNvCxnSpPr>
            <a:cxnSpLocks/>
            <a:endCxn id="70" idx="1"/>
          </p:cNvCxnSpPr>
          <p:nvPr/>
        </p:nvCxnSpPr>
        <p:spPr>
          <a:xfrm rot="16200000" flipH="1">
            <a:off x="8342120" y="4188027"/>
            <a:ext cx="2052160" cy="712173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F6021C1-BC36-4FF6-A15F-096402A2B3DF}"/>
              </a:ext>
            </a:extLst>
          </p:cNvPr>
          <p:cNvSpPr/>
          <p:nvPr/>
        </p:nvSpPr>
        <p:spPr>
          <a:xfrm>
            <a:off x="9724287" y="5443936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B58D11DB-8936-4C03-A443-7200DA33E111}"/>
              </a:ext>
            </a:extLst>
          </p:cNvPr>
          <p:cNvCxnSpPr>
            <a:cxnSpLocks/>
            <a:endCxn id="78" idx="1"/>
          </p:cNvCxnSpPr>
          <p:nvPr/>
        </p:nvCxnSpPr>
        <p:spPr>
          <a:xfrm rot="16200000" flipH="1">
            <a:off x="10876405" y="3372223"/>
            <a:ext cx="509312" cy="369275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4A549DC-052C-490B-964B-7E2C58B9EDFC}"/>
              </a:ext>
            </a:extLst>
          </p:cNvPr>
          <p:cNvSpPr/>
          <p:nvPr/>
        </p:nvSpPr>
        <p:spPr>
          <a:xfrm>
            <a:off x="11315699" y="3685259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85D4788-97A0-4411-B647-9538C438F643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10128740" y="1717895"/>
            <a:ext cx="1090242" cy="2992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C4941BD-43BA-4F30-B005-7D72F8742AB9}"/>
              </a:ext>
            </a:extLst>
          </p:cNvPr>
          <p:cNvSpPr/>
          <p:nvPr/>
        </p:nvSpPr>
        <p:spPr>
          <a:xfrm>
            <a:off x="11218982" y="1890871"/>
            <a:ext cx="545122" cy="2525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NULL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5F6AE23-A9FF-4DF1-A03A-8734EFBA54BD}"/>
              </a:ext>
            </a:extLst>
          </p:cNvPr>
          <p:cNvSpPr/>
          <p:nvPr/>
        </p:nvSpPr>
        <p:spPr>
          <a:xfrm>
            <a:off x="2937992" y="2133457"/>
            <a:ext cx="545122" cy="2525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7F655D17-E6C6-4B12-B6C5-55F6C56D557C}"/>
              </a:ext>
            </a:extLst>
          </p:cNvPr>
          <p:cNvCxnSpPr>
            <a:stCxn id="88" idx="2"/>
          </p:cNvCxnSpPr>
          <p:nvPr/>
        </p:nvCxnSpPr>
        <p:spPr>
          <a:xfrm rot="16200000" flipH="1">
            <a:off x="3256989" y="2339536"/>
            <a:ext cx="340882" cy="433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C823ABBB-5893-4ECE-AFE7-CEE252FD1C57}"/>
              </a:ext>
            </a:extLst>
          </p:cNvPr>
          <p:cNvCxnSpPr/>
          <p:nvPr/>
        </p:nvCxnSpPr>
        <p:spPr>
          <a:xfrm rot="16200000" flipH="1">
            <a:off x="3256989" y="2617209"/>
            <a:ext cx="340882" cy="433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87EBABC-0EF3-4779-82A5-BA6E1708C2FF}"/>
              </a:ext>
            </a:extLst>
          </p:cNvPr>
          <p:cNvCxnSpPr/>
          <p:nvPr/>
        </p:nvCxnSpPr>
        <p:spPr>
          <a:xfrm rot="16200000" flipH="1">
            <a:off x="3256989" y="2905515"/>
            <a:ext cx="340882" cy="433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Stored Data 91">
            <a:extLst>
              <a:ext uri="{FF2B5EF4-FFF2-40B4-BE49-F238E27FC236}">
                <a16:creationId xmlns:a16="http://schemas.microsoft.com/office/drawing/2014/main" id="{DF6A072C-33D9-42B6-BB34-99D0EEE89200}"/>
              </a:ext>
            </a:extLst>
          </p:cNvPr>
          <p:cNvSpPr/>
          <p:nvPr/>
        </p:nvSpPr>
        <p:spPr>
          <a:xfrm>
            <a:off x="3644307" y="2591806"/>
            <a:ext cx="1415562" cy="270096"/>
          </a:xfrm>
          <a:prstGeom prst="flowChartOnlineStorag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ip_addr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3" name="Flowchart: Stored Data 92">
            <a:extLst>
              <a:ext uri="{FF2B5EF4-FFF2-40B4-BE49-F238E27FC236}">
                <a16:creationId xmlns:a16="http://schemas.microsoft.com/office/drawing/2014/main" id="{7E2F5412-4E93-4F56-ADEB-DC8854ACCB81}"/>
              </a:ext>
            </a:extLst>
          </p:cNvPr>
          <p:cNvSpPr/>
          <p:nvPr/>
        </p:nvSpPr>
        <p:spPr>
          <a:xfrm>
            <a:off x="3644307" y="2867718"/>
            <a:ext cx="1415562" cy="270096"/>
          </a:xfrm>
          <a:prstGeom prst="flowChartOnlineStorag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submask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4" name="Flowchart: Stored Data 93">
            <a:extLst>
              <a:ext uri="{FF2B5EF4-FFF2-40B4-BE49-F238E27FC236}">
                <a16:creationId xmlns:a16="http://schemas.microsoft.com/office/drawing/2014/main" id="{EC0B428B-48B4-45AE-ACC5-D10E23AF9352}"/>
              </a:ext>
            </a:extLst>
          </p:cNvPr>
          <p:cNvSpPr/>
          <p:nvPr/>
        </p:nvSpPr>
        <p:spPr>
          <a:xfrm>
            <a:off x="3644307" y="3159267"/>
            <a:ext cx="1415562" cy="270096"/>
          </a:xfrm>
          <a:prstGeom prst="flowChartOnlineStorag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50" dirty="0">
                <a:solidFill>
                  <a:schemeClr val="tx1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47656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D0E0-D5ED-4DA0-BA79-6D682302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236A8-9B22-48AC-842C-7C7F0331A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Weights of all edges are constant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Graph is undirected and simple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self referential edges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 of 50 devices per router node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routers are connected to Source Node –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Single Connected Component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Image result for unweighted vs weighted graph&quot;">
            <a:extLst>
              <a:ext uri="{FF2B5EF4-FFF2-40B4-BE49-F238E27FC236}">
                <a16:creationId xmlns:a16="http://schemas.microsoft.com/office/drawing/2014/main" id="{DF577881-2F11-4900-B7F7-57B29969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215" y="2334846"/>
            <a:ext cx="5427785" cy="452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unweighted vs weighted graph&quot;">
            <a:extLst>
              <a:ext uri="{FF2B5EF4-FFF2-40B4-BE49-F238E27FC236}">
                <a16:creationId xmlns:a16="http://schemas.microsoft.com/office/drawing/2014/main" id="{70FDD1BC-C05C-4935-A5F1-24E33DF83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38" y="0"/>
            <a:ext cx="5758262" cy="24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7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B9CC-500A-452C-AC88-6B8A99FB4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766357" cy="1499616"/>
          </a:xfrm>
        </p:spPr>
        <p:txBody>
          <a:bodyPr/>
          <a:lstStyle/>
          <a:p>
            <a:pPr algn="r"/>
            <a:r>
              <a:rPr lang="en-US" dirty="0"/>
              <a:t>Demonstration</a:t>
            </a:r>
            <a:endParaRPr lang="en-IN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19DF069C-D217-474A-9E5E-76793B4B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91" y="2084832"/>
            <a:ext cx="6313582" cy="376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24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1249-880A-42C9-9002-75BE5FA2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BA00BC-1247-4332-8AC0-74023C29E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0" r="72649" b="88853"/>
          <a:stretch/>
        </p:blipFill>
        <p:spPr>
          <a:xfrm>
            <a:off x="2499481" y="585216"/>
            <a:ext cx="7193038" cy="15826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84F2BE-1855-462A-BC93-D88F85A26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7" t="12821" r="65120" b="76923"/>
          <a:stretch/>
        </p:blipFill>
        <p:spPr>
          <a:xfrm>
            <a:off x="2499481" y="2258771"/>
            <a:ext cx="7193038" cy="1704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21BD2-F828-4BDC-856E-4A130F19C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8" t="12308" r="59326" b="70625"/>
          <a:stretch/>
        </p:blipFill>
        <p:spPr>
          <a:xfrm>
            <a:off x="2499481" y="4053838"/>
            <a:ext cx="7193038" cy="26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339A-AFB0-4B9D-B0A2-ECAF959E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5612EC-285D-473C-B41B-09437CA18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18" t="12786" r="53959" b="23154"/>
          <a:stretch/>
        </p:blipFill>
        <p:spPr>
          <a:xfrm>
            <a:off x="6522261" y="0"/>
            <a:ext cx="566974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DB8E19-F5B9-47C1-A006-50D04FFFA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1" t="13205" r="58419" b="55385"/>
          <a:stretch/>
        </p:blipFill>
        <p:spPr>
          <a:xfrm>
            <a:off x="-2" y="0"/>
            <a:ext cx="6327625" cy="3596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EB434-4429-4088-A44A-EF563D5C1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8" t="13333" r="58749" b="62278"/>
          <a:stretch/>
        </p:blipFill>
        <p:spPr>
          <a:xfrm>
            <a:off x="-1" y="3648075"/>
            <a:ext cx="63276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146D-C6D8-4537-B027-BA6CAC38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Limitations/Constraints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E86C-CB74-4485-A33D-0B4DD352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Two or more Routers need to be initialised to add an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Routers need be connected to add devices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Longest prefix match for IP Address is not possible with current data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Required data structure is </a:t>
            </a:r>
            <a:r>
              <a:rPr lang="en-IN" dirty="0" err="1"/>
              <a:t>Trie</a:t>
            </a:r>
            <a:endParaRPr lang="en-IN" dirty="0"/>
          </a:p>
        </p:txBody>
      </p:sp>
      <p:pic>
        <p:nvPicPr>
          <p:cNvPr id="5124" name="Picture 4" descr="Image result for constraints png&quot;">
            <a:extLst>
              <a:ext uri="{FF2B5EF4-FFF2-40B4-BE49-F238E27FC236}">
                <a16:creationId xmlns:a16="http://schemas.microsoft.com/office/drawing/2014/main" id="{F66CC70B-DFE3-4D33-B505-AAE56901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93395" y="-64733"/>
            <a:ext cx="2567130" cy="256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ngest prefix match trie&quot;">
            <a:extLst>
              <a:ext uri="{FF2B5EF4-FFF2-40B4-BE49-F238E27FC236}">
                <a16:creationId xmlns:a16="http://schemas.microsoft.com/office/drawing/2014/main" id="{45A00EEF-E93B-4DA4-91B5-03CE0B36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66" y="4030288"/>
            <a:ext cx="5307402" cy="270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7FB57E-BB47-4863-A258-6F4004D04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6" t="5067" r="6658" b="11282"/>
          <a:stretch/>
        </p:blipFill>
        <p:spPr>
          <a:xfrm>
            <a:off x="1024128" y="4030288"/>
            <a:ext cx="3853347" cy="26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63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3979</TotalTime>
  <Words>276</Words>
  <Application>Microsoft Office PowerPoint</Application>
  <PresentationFormat>Widescreen</PresentationFormat>
  <Paragraphs>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Twentieth Century</vt:lpstr>
      <vt:lpstr>Wingdings 3</vt:lpstr>
      <vt:lpstr>Integral</vt:lpstr>
      <vt:lpstr>Network Routing TableUsing Graphs</vt:lpstr>
      <vt:lpstr>Problem definition</vt:lpstr>
      <vt:lpstr>Data Structures Used</vt:lpstr>
      <vt:lpstr>Approach to problem solving</vt:lpstr>
      <vt:lpstr>Assumptions made</vt:lpstr>
      <vt:lpstr>Demonstration</vt:lpstr>
      <vt:lpstr>PowerPoint Presentation</vt:lpstr>
      <vt:lpstr>PowerPoint Presentation</vt:lpstr>
      <vt:lpstr>Limitations/Constraints</vt:lpstr>
      <vt:lpstr>Known defects</vt:lpstr>
      <vt:lpstr>Any Questions?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Routing TableUsing Graphs</dc:title>
  <dc:creator>Akash Murthy</dc:creator>
  <cp:lastModifiedBy>Akash Murthy</cp:lastModifiedBy>
  <cp:revision>39</cp:revision>
  <dcterms:created xsi:type="dcterms:W3CDTF">2019-11-18T18:13:45Z</dcterms:created>
  <dcterms:modified xsi:type="dcterms:W3CDTF">2019-11-26T06:04:14Z</dcterms:modified>
</cp:coreProperties>
</file>